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6" r:id="rId1"/>
  </p:sldMasterIdLst>
  <p:sldIdLst>
    <p:sldId id="256" r:id="rId2"/>
    <p:sldId id="258" r:id="rId3"/>
    <p:sldId id="259" r:id="rId4"/>
    <p:sldId id="267" r:id="rId5"/>
    <p:sldId id="268" r:id="rId6"/>
    <p:sldId id="263" r:id="rId7"/>
    <p:sldId id="265" r:id="rId8"/>
    <p:sldId id="262" r:id="rId9"/>
    <p:sldId id="269" r:id="rId10"/>
    <p:sldId id="266" r:id="rId11"/>
    <p:sldId id="272" r:id="rId12"/>
    <p:sldId id="273" r:id="rId13"/>
    <p:sldId id="274" r:id="rId14"/>
    <p:sldId id="264" r:id="rId15"/>
    <p:sldId id="260" r:id="rId16"/>
    <p:sldId id="270" r:id="rId17"/>
    <p:sldId id="271" r:id="rId18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85" d="100"/>
          <a:sy n="85" d="100"/>
        </p:scale>
        <p:origin x="45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33384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und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767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ita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45956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41604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nskarte für 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222094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hr oder Fals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015250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27284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85835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1558C-B865-4E13-948A-4BBB37DFDAC7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6695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8743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903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29578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623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6782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24929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88101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115BB-16AB-4EE7-A0AE-6275C860FCF6}" type="datetimeFigureOut">
              <a:rPr lang="de-DE" smtClean="0"/>
              <a:t>29.05.2024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CD648D1-FC11-484B-849D-362BE3FF1C5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55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  <p:sldLayoutId id="2147483808" r:id="rId12"/>
    <p:sldLayoutId id="2147483809" r:id="rId13"/>
    <p:sldLayoutId id="2147483810" r:id="rId14"/>
    <p:sldLayoutId id="2147483811" r:id="rId15"/>
    <p:sldLayoutId id="21474838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rundschule-kirchditmold.de/" TargetMode="External"/><Relationship Id="rId2" Type="http://schemas.openxmlformats.org/officeDocument/2006/relationships/hyperlink" Target="mailto:poststelle@kirchditmold.kassel.schulverwaltung.hessen.d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kinderhort-kirchditmold.de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306638"/>
          </a:xfrm>
        </p:spPr>
        <p:txBody>
          <a:bodyPr>
            <a:normAutofit/>
          </a:bodyPr>
          <a:lstStyle/>
          <a:p>
            <a:pPr algn="l"/>
            <a:r>
              <a:rPr lang="de-DE" sz="1800" b="1" dirty="0">
                <a:solidFill>
                  <a:schemeClr val="tx1"/>
                </a:solidFill>
              </a:rPr>
              <a:t>          Informationselternabend zur Einschulung 2024/25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692442" y="4219426"/>
            <a:ext cx="9144000" cy="671761"/>
          </a:xfrm>
        </p:spPr>
        <p:txBody>
          <a:bodyPr>
            <a:normAutofit/>
          </a:bodyPr>
          <a:lstStyle/>
          <a:p>
            <a:pPr algn="l"/>
            <a:r>
              <a:rPr lang="de-DE" sz="2800" b="1" dirty="0">
                <a:solidFill>
                  <a:schemeClr val="tx1"/>
                </a:solidFill>
              </a:rPr>
              <a:t>                 </a:t>
            </a:r>
            <a:r>
              <a:rPr lang="de-DE" b="1" dirty="0">
                <a:solidFill>
                  <a:schemeClr val="tx1"/>
                </a:solidFill>
              </a:rPr>
              <a:t>Dienstag, 04. Juni 2024</a:t>
            </a:r>
          </a:p>
        </p:txBody>
      </p:sp>
      <p:pic>
        <p:nvPicPr>
          <p:cNvPr id="4" name="Picture 30"/>
          <p:cNvPicPr/>
          <p:nvPr/>
        </p:nvPicPr>
        <p:blipFill>
          <a:blip r:embed="rId2"/>
          <a:stretch>
            <a:fillRect/>
          </a:stretch>
        </p:blipFill>
        <p:spPr>
          <a:xfrm>
            <a:off x="2205941" y="461687"/>
            <a:ext cx="5277702" cy="2414926"/>
          </a:xfrm>
          <a:prstGeom prst="rect">
            <a:avLst/>
          </a:prstGeom>
        </p:spPr>
      </p:pic>
      <p:sp>
        <p:nvSpPr>
          <p:cNvPr id="5" name="Untertitel 2"/>
          <p:cNvSpPr txBox="1">
            <a:spLocks/>
          </p:cNvSpPr>
          <p:nvPr/>
        </p:nvSpPr>
        <p:spPr>
          <a:xfrm>
            <a:off x="1860884" y="3547665"/>
            <a:ext cx="9144000" cy="13435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de-DE" sz="2800" b="1" dirty="0">
                <a:solidFill>
                  <a:schemeClr val="tx1"/>
                </a:solidFill>
              </a:rPr>
              <a:t>    </a:t>
            </a:r>
            <a:r>
              <a:rPr lang="de-DE" sz="4000" b="1" dirty="0">
                <a:solidFill>
                  <a:srgbClr val="FF0000"/>
                </a:solidFill>
              </a:rPr>
              <a:t>Herzlich willkommen!   </a:t>
            </a: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446A1F76-7971-4B89-8221-3601FDD29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61671" y="5009852"/>
            <a:ext cx="1029453" cy="1295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8EF0D154-102A-40BC-A687-6CE86A1F16C9}"/>
              </a:ext>
            </a:extLst>
          </p:cNvPr>
          <p:cNvSpPr txBox="1"/>
          <p:nvPr/>
        </p:nvSpPr>
        <p:spPr>
          <a:xfrm>
            <a:off x="3530766" y="6396313"/>
            <a:ext cx="446772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/>
              <a:t>Informationen rund um die Schule</a:t>
            </a:r>
          </a:p>
        </p:txBody>
      </p:sp>
    </p:spTree>
    <p:extLst>
      <p:ext uri="{BB962C8B-B14F-4D97-AF65-F5344CB8AC3E}">
        <p14:creationId xmlns:p14="http://schemas.microsoft.com/office/powerpoint/2010/main" val="3758258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Ganztagsbetreuung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3" y="2160589"/>
            <a:ext cx="9357003" cy="3880773"/>
          </a:xfrm>
        </p:spPr>
        <p:txBody>
          <a:bodyPr/>
          <a:lstStyle/>
          <a:p>
            <a:r>
              <a:rPr lang="de-DE" dirty="0"/>
              <a:t>Modul 1: </a:t>
            </a:r>
            <a:r>
              <a:rPr lang="de-DE" sz="1600" dirty="0"/>
              <a:t>Ganztagsangebot bis zu 5 Tagen bis 14.30 Uhr ohne Ferienbetreuung und Notdienst</a:t>
            </a:r>
            <a:br>
              <a:rPr lang="de-DE" sz="1600" dirty="0"/>
            </a:br>
            <a:r>
              <a:rPr lang="de-DE" sz="1600" dirty="0"/>
              <a:t>                0,-€/Monat </a:t>
            </a:r>
            <a:r>
              <a:rPr lang="de-DE" sz="1200" dirty="0"/>
              <a:t>(zzgl. Kosten für das Mittagessen)</a:t>
            </a:r>
          </a:p>
          <a:p>
            <a:endParaRPr lang="de-DE" sz="1200" dirty="0"/>
          </a:p>
          <a:p>
            <a:r>
              <a:rPr lang="de-DE" dirty="0"/>
              <a:t>Modul 2: </a:t>
            </a:r>
            <a:r>
              <a:rPr lang="de-DE" sz="1600" dirty="0"/>
              <a:t>Ganztagsangebot an 5 Tagen bis 14.30 Uhr mit Ferienbetreuung und Notdienst</a:t>
            </a:r>
            <a:br>
              <a:rPr lang="de-DE" sz="1600" dirty="0"/>
            </a:br>
            <a:r>
              <a:rPr lang="de-DE" sz="1600" dirty="0"/>
              <a:t>                52,-€/Monat </a:t>
            </a:r>
            <a:r>
              <a:rPr lang="de-DE" sz="1200" dirty="0"/>
              <a:t>(zzgl. Kosten für das Mittagessen)</a:t>
            </a:r>
          </a:p>
          <a:p>
            <a:endParaRPr lang="de-DE" sz="1200" dirty="0"/>
          </a:p>
          <a:p>
            <a:r>
              <a:rPr lang="de-DE" dirty="0"/>
              <a:t>Modul 3: </a:t>
            </a:r>
            <a:r>
              <a:rPr lang="de-DE" sz="1600" dirty="0"/>
              <a:t>Ganztagsangebot an 5 Tagen bis 17.00 Uhr mit Ferienbetreuung und Notdienst</a:t>
            </a:r>
            <a:br>
              <a:rPr lang="de-DE" sz="1600" dirty="0"/>
            </a:br>
            <a:r>
              <a:rPr lang="de-DE" sz="1600" dirty="0"/>
              <a:t>                155,-€/Monat </a:t>
            </a:r>
            <a:r>
              <a:rPr lang="de-DE" sz="1200" dirty="0"/>
              <a:t>(zzgl. Kosten für das Mittagessen)</a:t>
            </a:r>
          </a:p>
          <a:p>
            <a:endParaRPr lang="de-DE" sz="1050" dirty="0"/>
          </a:p>
          <a:p>
            <a:endParaRPr lang="de-DE" sz="1200" dirty="0"/>
          </a:p>
          <a:p>
            <a:endParaRPr lang="de-DE" sz="1600" dirty="0"/>
          </a:p>
        </p:txBody>
      </p:sp>
    </p:spTree>
    <p:extLst>
      <p:ext uri="{BB962C8B-B14F-4D97-AF65-F5344CB8AC3E}">
        <p14:creationId xmlns:p14="http://schemas.microsoft.com/office/powerpoint/2010/main" val="11402569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762E7B-174A-4A13-AA4F-A009F730C6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591671"/>
          </a:xfrm>
        </p:spPr>
        <p:txBody>
          <a:bodyPr>
            <a:normAutofit fontScale="90000"/>
          </a:bodyPr>
          <a:lstStyle/>
          <a:p>
            <a:r>
              <a:rPr lang="de-DE" sz="4000" dirty="0">
                <a:solidFill>
                  <a:schemeClr val="tx1"/>
                </a:solidFill>
              </a:rPr>
              <a:t>Anmeldevorgang</a:t>
            </a:r>
            <a:r>
              <a:rPr lang="de-DE" dirty="0">
                <a:solidFill>
                  <a:schemeClr val="tx1"/>
                </a:solidFill>
              </a:rPr>
              <a:t> </a:t>
            </a:r>
            <a:r>
              <a:rPr lang="de-DE" sz="4000" dirty="0">
                <a:solidFill>
                  <a:schemeClr val="tx1"/>
                </a:solidFill>
              </a:rPr>
              <a:t>Ganztagsbetreuung</a:t>
            </a:r>
            <a:br>
              <a:rPr lang="de-DE" dirty="0">
                <a:solidFill>
                  <a:schemeClr val="tx1"/>
                </a:solidFill>
              </a:rPr>
            </a:br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11" name="Inhaltsplatzhalter 10">
            <a:extLst>
              <a:ext uri="{FF2B5EF4-FFF2-40B4-BE49-F238E27FC236}">
                <a16:creationId xmlns:a16="http://schemas.microsoft.com/office/drawing/2014/main" id="{119CCF34-E7CE-4592-884E-53F70D7718F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1229" y="1846823"/>
            <a:ext cx="3312052" cy="4684188"/>
          </a:xfr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07E8BBF3-EC27-4174-925B-34D6CF53A6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5455" y="1846823"/>
            <a:ext cx="3312052" cy="4684188"/>
          </a:xfrm>
          <a:prstGeom prst="rect">
            <a:avLst/>
          </a:prstGeom>
        </p:spPr>
      </p:pic>
      <p:sp>
        <p:nvSpPr>
          <p:cNvPr id="15" name="Textfeld 14">
            <a:extLst>
              <a:ext uri="{FF2B5EF4-FFF2-40B4-BE49-F238E27FC236}">
                <a16:creationId xmlns:a16="http://schemas.microsoft.com/office/drawing/2014/main" id="{292E8B41-F6A7-4C6B-9BBB-028B0D984BC4}"/>
              </a:ext>
            </a:extLst>
          </p:cNvPr>
          <p:cNvSpPr txBox="1"/>
          <p:nvPr/>
        </p:nvSpPr>
        <p:spPr>
          <a:xfrm>
            <a:off x="677334" y="1201271"/>
            <a:ext cx="66607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u="sng" dirty="0"/>
              <a:t>Für alle Module</a:t>
            </a:r>
          </a:p>
        </p:txBody>
      </p:sp>
    </p:spTree>
    <p:extLst>
      <p:ext uri="{BB962C8B-B14F-4D97-AF65-F5344CB8AC3E}">
        <p14:creationId xmlns:p14="http://schemas.microsoft.com/office/powerpoint/2010/main" val="38069909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EC3A55-0BFA-4797-AAF2-C7D9233A9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36494"/>
          </a:xfrm>
        </p:spPr>
        <p:txBody>
          <a:bodyPr>
            <a:normAutofit fontScale="90000"/>
          </a:bodyPr>
          <a:lstStyle/>
          <a:p>
            <a:r>
              <a:rPr lang="de-DE" dirty="0">
                <a:solidFill>
                  <a:schemeClr val="tx1"/>
                </a:solidFill>
              </a:rPr>
              <a:t>Anmeldevorgang Ganztagsbetreuung</a:t>
            </a:r>
            <a:endParaRPr lang="de-DE" dirty="0"/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F3618ACA-FD51-4E26-A210-6514885DA5A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5886" y="1846823"/>
            <a:ext cx="3406608" cy="4817918"/>
          </a:xfrm>
        </p:spPr>
      </p:pic>
      <p:sp>
        <p:nvSpPr>
          <p:cNvPr id="4" name="Textfeld 3">
            <a:extLst>
              <a:ext uri="{FF2B5EF4-FFF2-40B4-BE49-F238E27FC236}">
                <a16:creationId xmlns:a16="http://schemas.microsoft.com/office/drawing/2014/main" id="{C88ED5EC-6BFE-487C-9532-CEC400C958F1}"/>
              </a:ext>
            </a:extLst>
          </p:cNvPr>
          <p:cNvSpPr txBox="1"/>
          <p:nvPr/>
        </p:nvSpPr>
        <p:spPr>
          <a:xfrm>
            <a:off x="677334" y="1177126"/>
            <a:ext cx="5535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Nur für Modul 1</a:t>
            </a:r>
          </a:p>
        </p:txBody>
      </p:sp>
    </p:spTree>
    <p:extLst>
      <p:ext uri="{BB962C8B-B14F-4D97-AF65-F5344CB8AC3E}">
        <p14:creationId xmlns:p14="http://schemas.microsoft.com/office/powerpoint/2010/main" val="20470099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878E53-7F88-4B4F-935C-6B6970DC38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63388"/>
          </a:xfrm>
        </p:spPr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Anmeldevorgang Ganztagsbetreuung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D1B1F69-E69B-4468-B85E-AD94BD6D06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Es muss sich zusätzlich im Hort angemeldet werden </a:t>
            </a:r>
          </a:p>
          <a:p>
            <a:r>
              <a:rPr lang="de-DE" dirty="0"/>
              <a:t>Die Anmeldung kann nur online über erfolgen:</a:t>
            </a:r>
          </a:p>
          <a:p>
            <a:endParaRPr lang="de-DE" dirty="0"/>
          </a:p>
          <a:p>
            <a:pPr marL="0" indent="0">
              <a:buNone/>
            </a:pPr>
            <a:r>
              <a:rPr lang="de-DE" dirty="0"/>
              <a:t>	</a:t>
            </a:r>
            <a:r>
              <a:rPr lang="de-DE" sz="2800" u="sng" dirty="0"/>
              <a:t>kibeka.kassel.de </a:t>
            </a:r>
            <a:endParaRPr lang="de-DE" dirty="0"/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D1BA200-AE5E-4C6D-8716-FDB8B91091EA}"/>
              </a:ext>
            </a:extLst>
          </p:cNvPr>
          <p:cNvSpPr txBox="1"/>
          <p:nvPr/>
        </p:nvSpPr>
        <p:spPr>
          <a:xfrm>
            <a:off x="677334" y="1162790"/>
            <a:ext cx="33259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u="sng" dirty="0"/>
              <a:t>Nur Modul 2 und 3</a:t>
            </a:r>
          </a:p>
        </p:txBody>
      </p:sp>
    </p:spTree>
    <p:extLst>
      <p:ext uri="{BB962C8B-B14F-4D97-AF65-F5344CB8AC3E}">
        <p14:creationId xmlns:p14="http://schemas.microsoft.com/office/powerpoint/2010/main" val="449840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Ganztagsbetreuung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3258" y="1419349"/>
            <a:ext cx="8596668" cy="4829051"/>
          </a:xfrm>
        </p:spPr>
        <p:txBody>
          <a:bodyPr>
            <a:normAutofit fontScale="70000" lnSpcReduction="20000"/>
          </a:bodyPr>
          <a:lstStyle/>
          <a:p>
            <a:r>
              <a:rPr lang="de-DE" dirty="0"/>
              <a:t>Hausaufgaben erstmal in der 1. Klasse im Anschluss an den Unterricht im Klassenraum, später wie ab der 2. Klasse</a:t>
            </a:r>
          </a:p>
          <a:p>
            <a:r>
              <a:rPr lang="de-DE" dirty="0"/>
              <a:t>Anmeldung im </a:t>
            </a:r>
            <a:r>
              <a:rPr lang="de-DE" dirty="0" err="1"/>
              <a:t>Ranzenraum</a:t>
            </a:r>
            <a:endParaRPr lang="de-DE" dirty="0"/>
          </a:p>
          <a:p>
            <a:r>
              <a:rPr lang="de-DE" dirty="0"/>
              <a:t>Mittagessen in der Mensa</a:t>
            </a:r>
          </a:p>
          <a:p>
            <a:r>
              <a:rPr lang="de-DE" dirty="0"/>
              <a:t>Hausaufgaben ab der 2. Klasse in den Hausaufgabenräumen unter pädagogischer Begleitung</a:t>
            </a:r>
          </a:p>
          <a:p>
            <a:r>
              <a:rPr lang="de-DE" dirty="0"/>
              <a:t>freies Spielen auf dem Schulhof</a:t>
            </a:r>
          </a:p>
          <a:p>
            <a:r>
              <a:rPr lang="de-DE" b="1" u="sng" dirty="0"/>
              <a:t>Besuch der Themenräume</a:t>
            </a:r>
          </a:p>
          <a:p>
            <a:pPr marL="0" indent="0">
              <a:buNone/>
            </a:pPr>
            <a:r>
              <a:rPr lang="de-DE" dirty="0"/>
              <a:t>         Ihr Kind benötigt ein zweites Paar Hausschuhe</a:t>
            </a:r>
          </a:p>
          <a:p>
            <a:pPr marL="0" indent="0">
              <a:buNone/>
            </a:pPr>
            <a:r>
              <a:rPr lang="de-DE" b="1" dirty="0"/>
              <a:t>         2 Bauräume</a:t>
            </a:r>
            <a:r>
              <a:rPr lang="de-DE" dirty="0"/>
              <a:t>: verschiedensten Materialien zum Bauen und Konstruieren (Lego, </a:t>
            </a:r>
          </a:p>
          <a:p>
            <a:pPr marL="0" indent="0">
              <a:buNone/>
            </a:pPr>
            <a:r>
              <a:rPr lang="de-DE" dirty="0"/>
              <a:t>         Playmobil, Kappla, etc.</a:t>
            </a:r>
          </a:p>
          <a:p>
            <a:pPr marL="0" indent="0">
              <a:buNone/>
            </a:pPr>
            <a:r>
              <a:rPr lang="de-DE" b="1" dirty="0"/>
              <a:t>         2 Kreativräume:</a:t>
            </a:r>
            <a:r>
              <a:rPr lang="de-DE" dirty="0"/>
              <a:t> verschiedensten Materialien zum Malen und Basteln</a:t>
            </a:r>
          </a:p>
          <a:p>
            <a:pPr marL="0" indent="0">
              <a:buNone/>
            </a:pPr>
            <a:r>
              <a:rPr lang="de-DE" b="1" dirty="0"/>
              <a:t>         Spieleraum: </a:t>
            </a:r>
            <a:r>
              <a:rPr lang="de-DE" dirty="0"/>
              <a:t>Vielfalt an Gesellschaftsspielen</a:t>
            </a:r>
          </a:p>
          <a:p>
            <a:pPr marL="0" indent="0">
              <a:buNone/>
            </a:pPr>
            <a:r>
              <a:rPr lang="de-DE" b="1" dirty="0"/>
              <a:t>         Ruheraum: </a:t>
            </a:r>
            <a:r>
              <a:rPr lang="de-DE" dirty="0"/>
              <a:t>Leseecke zum Lesen, Hörspiele, Sitzgelegenheiten, Decken und Kissen, Platz zum </a:t>
            </a:r>
          </a:p>
          <a:p>
            <a:pPr marL="0" indent="0">
              <a:buNone/>
            </a:pPr>
            <a:r>
              <a:rPr lang="de-DE" dirty="0"/>
              <a:t>         Ausruhen</a:t>
            </a:r>
          </a:p>
          <a:p>
            <a:pPr marL="0" indent="0">
              <a:buNone/>
            </a:pPr>
            <a:endParaRPr lang="de-DE" dirty="0"/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b="1" dirty="0"/>
              <a:t>offene Angebote </a:t>
            </a:r>
            <a:r>
              <a:rPr lang="de-DE" dirty="0"/>
              <a:t>für 1. Klassen: Die Kinder wählen sich jede Woche neu in die Angebote ein.</a:t>
            </a:r>
          </a:p>
          <a:p>
            <a:pPr marL="0" indent="0">
              <a:buNone/>
            </a:pPr>
            <a:r>
              <a:rPr lang="de-DE" dirty="0"/>
              <a:t>    </a:t>
            </a:r>
            <a:r>
              <a:rPr lang="de-DE" b="1" dirty="0"/>
              <a:t>AGs</a:t>
            </a:r>
            <a:r>
              <a:rPr lang="de-DE" dirty="0"/>
              <a:t> ab der 2. Klasse: Kinder wählen sich verbindlich für ein halbes Jahr ein</a:t>
            </a:r>
          </a:p>
        </p:txBody>
      </p:sp>
    </p:spTree>
    <p:extLst>
      <p:ext uri="{BB962C8B-B14F-4D97-AF65-F5344CB8AC3E}">
        <p14:creationId xmlns:p14="http://schemas.microsoft.com/office/powerpoint/2010/main" val="3897645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297371"/>
              </p:ext>
            </p:extLst>
          </p:nvPr>
        </p:nvGraphicFramePr>
        <p:xfrm>
          <a:off x="978568" y="676709"/>
          <a:ext cx="8165431" cy="5529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9518">
                  <a:extLst>
                    <a:ext uri="{9D8B030D-6E8A-4147-A177-3AD203B41FA5}">
                      <a16:colId xmlns:a16="http://schemas.microsoft.com/office/drawing/2014/main" val="2548707372"/>
                    </a:ext>
                  </a:extLst>
                </a:gridCol>
                <a:gridCol w="1281220">
                  <a:extLst>
                    <a:ext uri="{9D8B030D-6E8A-4147-A177-3AD203B41FA5}">
                      <a16:colId xmlns:a16="http://schemas.microsoft.com/office/drawing/2014/main" val="74615513"/>
                    </a:ext>
                  </a:extLst>
                </a:gridCol>
                <a:gridCol w="1232873">
                  <a:extLst>
                    <a:ext uri="{9D8B030D-6E8A-4147-A177-3AD203B41FA5}">
                      <a16:colId xmlns:a16="http://schemas.microsoft.com/office/drawing/2014/main" val="559888240"/>
                    </a:ext>
                  </a:extLst>
                </a:gridCol>
                <a:gridCol w="1200641">
                  <a:extLst>
                    <a:ext uri="{9D8B030D-6E8A-4147-A177-3AD203B41FA5}">
                      <a16:colId xmlns:a16="http://schemas.microsoft.com/office/drawing/2014/main" val="3455527278"/>
                    </a:ext>
                  </a:extLst>
                </a:gridCol>
                <a:gridCol w="1258199">
                  <a:extLst>
                    <a:ext uri="{9D8B030D-6E8A-4147-A177-3AD203B41FA5}">
                      <a16:colId xmlns:a16="http://schemas.microsoft.com/office/drawing/2014/main" val="3100458290"/>
                    </a:ext>
                  </a:extLst>
                </a:gridCol>
                <a:gridCol w="1166490">
                  <a:extLst>
                    <a:ext uri="{9D8B030D-6E8A-4147-A177-3AD203B41FA5}">
                      <a16:colId xmlns:a16="http://schemas.microsoft.com/office/drawing/2014/main" val="3505993314"/>
                    </a:ext>
                  </a:extLst>
                </a:gridCol>
                <a:gridCol w="1166490">
                  <a:extLst>
                    <a:ext uri="{9D8B030D-6E8A-4147-A177-3AD203B41FA5}">
                      <a16:colId xmlns:a16="http://schemas.microsoft.com/office/drawing/2014/main" val="1884892436"/>
                    </a:ext>
                  </a:extLst>
                </a:gridCol>
              </a:tblGrid>
              <a:tr h="300046">
                <a:tc>
                  <a:txBody>
                    <a:bodyPr/>
                    <a:lstStyle/>
                    <a:p>
                      <a:r>
                        <a:rPr lang="de-DE" sz="1400" dirty="0"/>
                        <a:t>Stunde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Zeit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Montag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Dienstag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Mittwoch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Donnerstag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Freitag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25221439"/>
                  </a:ext>
                </a:extLst>
              </a:tr>
              <a:tr h="355444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7.30-7.50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de-DE" sz="1400" i="1" dirty="0"/>
                        <a:t>                                   offener Anfang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566144"/>
                  </a:ext>
                </a:extLst>
              </a:tr>
              <a:tr h="355444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1.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7.50-8.35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Deutsch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Mathe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Deutsch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Mathe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Deutsch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758192"/>
                  </a:ext>
                </a:extLst>
              </a:tr>
              <a:tr h="355444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2.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8.40-9.25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Mathe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Deutsch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Deutsch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Deutsch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Mathe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9615944"/>
                  </a:ext>
                </a:extLst>
              </a:tr>
              <a:tr h="355444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9.25-9.35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de-DE" sz="1400" i="1" dirty="0"/>
                        <a:t>gemeinsames Frühstück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7462640"/>
                  </a:ext>
                </a:extLst>
              </a:tr>
              <a:tr h="355444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9.35-9.55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/>
                      <a:r>
                        <a:rPr lang="de-DE" sz="1400" i="1" dirty="0"/>
                        <a:t>                                    1. große</a:t>
                      </a:r>
                      <a:r>
                        <a:rPr lang="de-DE" sz="1400" i="1" baseline="0" dirty="0"/>
                        <a:t> Pause</a:t>
                      </a:r>
                      <a:endParaRPr lang="de-DE" sz="1400" i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695945"/>
                  </a:ext>
                </a:extLst>
              </a:tr>
              <a:tr h="355444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3.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9.55-10.40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Sachunterricht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Kunst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Sachunterricht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Sport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Musik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7645217"/>
                  </a:ext>
                </a:extLst>
              </a:tr>
              <a:tr h="622027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4.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10.45-11.30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Sport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Kunst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Mathe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Sport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Religion/Ethik</a:t>
                      </a:r>
                    </a:p>
                    <a:p>
                      <a:endParaRPr lang="de-DE" sz="12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7634337"/>
                  </a:ext>
                </a:extLst>
              </a:tr>
              <a:tr h="355444"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11.30-11-45</a:t>
                      </a: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de-DE" dirty="0"/>
                        <a:t>                            </a:t>
                      </a:r>
                      <a:r>
                        <a:rPr lang="de-DE" sz="1400" i="1" dirty="0"/>
                        <a:t>2.</a:t>
                      </a:r>
                      <a:r>
                        <a:rPr lang="de-DE" sz="1400" i="1" baseline="0" dirty="0"/>
                        <a:t> große Pause</a:t>
                      </a:r>
                      <a:endParaRPr lang="de-DE" sz="1400" i="1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56623"/>
                  </a:ext>
                </a:extLst>
              </a:tr>
              <a:tr h="533166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5.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11.45-12.30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  HA-Zeit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HA-Zeit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dirty="0"/>
                        <a:t>Religion/Ethik</a:t>
                      </a:r>
                    </a:p>
                    <a:p>
                      <a:endParaRPr lang="de-DE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100" dirty="0"/>
                        <a:t>Förderstunde*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200" dirty="0"/>
                        <a:t>KL*</a:t>
                      </a:r>
                    </a:p>
                    <a:p>
                      <a:pPr algn="ctr"/>
                      <a:r>
                        <a:rPr lang="de-DE" sz="800" dirty="0"/>
                        <a:t>Klassenlehrerstunde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9796808"/>
                  </a:ext>
                </a:extLst>
              </a:tr>
              <a:tr h="653588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6.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12.35-13.20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lang="de-DE" sz="1200" dirty="0"/>
                        <a:t>GT inkl. Mittagessen/</a:t>
                      </a:r>
                      <a:r>
                        <a:rPr lang="de-DE" sz="1200" baseline="0" dirty="0"/>
                        <a:t> Themenräume/ Schulhof/offene Angebote</a:t>
                      </a:r>
                      <a:endParaRPr lang="de-DE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HA-Zeit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200" dirty="0"/>
                        <a:t>HA-Zeit</a:t>
                      </a: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800" b="1" dirty="0"/>
                        <a:t>GT inkl. Mittagessen/Themenräume/</a:t>
                      </a:r>
                      <a:r>
                        <a:rPr lang="de-DE" sz="800" b="1" baseline="0" dirty="0"/>
                        <a:t> Schulhof/ offene Angebote</a:t>
                      </a:r>
                      <a:endParaRPr lang="de-DE" sz="800" b="1" dirty="0"/>
                    </a:p>
                    <a:p>
                      <a:endParaRPr lang="de-DE" sz="1200" dirty="0"/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38692398"/>
                  </a:ext>
                </a:extLst>
              </a:tr>
              <a:tr h="355444">
                <a:tc>
                  <a:txBody>
                    <a:bodyPr/>
                    <a:lstStyle/>
                    <a:p>
                      <a:r>
                        <a:rPr lang="de-DE" dirty="0"/>
                        <a:t>    7.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13.20-14.30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de-DE" sz="1200" dirty="0"/>
                        <a:t>     GT  und Hort inkl. Mittagessen und offene</a:t>
                      </a:r>
                      <a:r>
                        <a:rPr lang="de-DE" sz="1200" baseline="0" dirty="0"/>
                        <a:t> Angebote</a:t>
                      </a:r>
                      <a:r>
                        <a:rPr lang="de-DE" sz="1200" dirty="0"/>
                        <a:t> von Mo-Fr (Modul 1 und 2)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323935"/>
                  </a:ext>
                </a:extLst>
              </a:tr>
              <a:tr h="355444">
                <a:tc>
                  <a:txBody>
                    <a:bodyPr/>
                    <a:lstStyle/>
                    <a:p>
                      <a:r>
                        <a:rPr lang="de-DE" dirty="0"/>
                        <a:t>    8.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14.30-17.00</a:t>
                      </a:r>
                    </a:p>
                  </a:txBody>
                  <a:tcPr>
                    <a:solidFill>
                      <a:srgbClr val="C00000"/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lang="de-DE" sz="1200" dirty="0"/>
                        <a:t>                                      Hort</a:t>
                      </a:r>
                      <a:r>
                        <a:rPr lang="de-DE" sz="1200" baseline="0" dirty="0"/>
                        <a:t> von Mo-Fr (Modul 3)</a:t>
                      </a:r>
                      <a:endParaRPr lang="de-DE" sz="1200" dirty="0"/>
                    </a:p>
                  </a:txBody>
                  <a:tcPr>
                    <a:solidFill>
                      <a:srgbClr val="C0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6738250"/>
                  </a:ext>
                </a:extLst>
              </a:tr>
            </a:tbl>
          </a:graphicData>
        </a:graphic>
      </p:graphicFrame>
      <p:sp>
        <p:nvSpPr>
          <p:cNvPr id="7" name="Textplatzhalter 6"/>
          <p:cNvSpPr>
            <a:spLocks noGrp="1"/>
          </p:cNvSpPr>
          <p:nvPr>
            <p:ph type="body" idx="1"/>
          </p:nvPr>
        </p:nvSpPr>
        <p:spPr>
          <a:xfrm>
            <a:off x="1564105" y="6208829"/>
            <a:ext cx="7709897" cy="256139"/>
          </a:xfrm>
        </p:spPr>
        <p:txBody>
          <a:bodyPr>
            <a:normAutofit lnSpcReduction="10000"/>
          </a:bodyPr>
          <a:lstStyle/>
          <a:p>
            <a:r>
              <a:rPr lang="de-DE" sz="1200" dirty="0">
                <a:solidFill>
                  <a:schemeClr val="tx1"/>
                </a:solidFill>
              </a:rPr>
              <a:t>Beispielstundenplan einer 1. Klasse</a:t>
            </a:r>
          </a:p>
        </p:txBody>
      </p:sp>
    </p:spTree>
    <p:extLst>
      <p:ext uri="{BB962C8B-B14F-4D97-AF65-F5344CB8AC3E}">
        <p14:creationId xmlns:p14="http://schemas.microsoft.com/office/powerpoint/2010/main" val="253078033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799" y="609599"/>
            <a:ext cx="8588203" cy="58152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de-DE" dirty="0">
                <a:solidFill>
                  <a:schemeClr val="tx1"/>
                </a:solidFill>
              </a:rPr>
              <a:t>Vorstellung der Arbeit des Schulelternbeirats </a:t>
            </a:r>
            <a:br>
              <a:rPr lang="de-DE" dirty="0"/>
            </a:br>
            <a:r>
              <a:rPr lang="de-DE" sz="2700" dirty="0">
                <a:solidFill>
                  <a:schemeClr val="tx1"/>
                </a:solidFill>
              </a:rPr>
              <a:t>Vorsitz: Miriam </a:t>
            </a:r>
            <a:r>
              <a:rPr lang="de-DE" sz="2700" dirty="0" err="1">
                <a:solidFill>
                  <a:schemeClr val="tx1"/>
                </a:solidFill>
              </a:rPr>
              <a:t>Haldorn</a:t>
            </a:r>
            <a:r>
              <a:rPr lang="de-DE" sz="2700" b="1" dirty="0">
                <a:solidFill>
                  <a:schemeClr val="tx1"/>
                </a:solidFill>
              </a:rPr>
              <a:t>			                  </a:t>
            </a:r>
            <a:r>
              <a:rPr lang="de-DE" sz="2700" dirty="0">
                <a:solidFill>
                  <a:schemeClr val="tx1"/>
                </a:solidFill>
              </a:rPr>
              <a:t>Stellvertretung: Birgit Reinert</a:t>
            </a:r>
            <a:br>
              <a:rPr lang="de-DE" sz="2700" dirty="0">
                <a:solidFill>
                  <a:schemeClr val="tx1"/>
                </a:solidFill>
              </a:rPr>
            </a:br>
            <a:br>
              <a:rPr lang="de-DE" sz="2700" dirty="0">
                <a:solidFill>
                  <a:schemeClr val="tx1"/>
                </a:solidFill>
              </a:rPr>
            </a:br>
            <a:br>
              <a:rPr lang="de-DE" sz="2700" dirty="0">
                <a:solidFill>
                  <a:schemeClr val="tx1"/>
                </a:solidFill>
              </a:rPr>
            </a:br>
            <a:endParaRPr lang="de-DE" sz="27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5365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433136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de-DE" dirty="0">
                <a:solidFill>
                  <a:schemeClr val="tx1"/>
                </a:solidFill>
              </a:rPr>
              <a:t>Vorstellung des Fördervereins</a:t>
            </a: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r>
              <a:rPr lang="de-DE" sz="2700" dirty="0">
                <a:solidFill>
                  <a:schemeClr val="tx1"/>
                </a:solidFill>
              </a:rPr>
              <a:t>Vorsitz: Birgit Reinert                        				</a:t>
            </a:r>
            <a:r>
              <a:rPr lang="de-DE" sz="2700">
                <a:solidFill>
                  <a:schemeClr val="tx1"/>
                </a:solidFill>
              </a:rPr>
              <a:t>                    foerderverein@grundschule-kirchditmold.de</a:t>
            </a:r>
            <a:br>
              <a:rPr lang="de-DE" sz="2000" dirty="0">
                <a:solidFill>
                  <a:schemeClr val="tx1"/>
                </a:solidFill>
              </a:rPr>
            </a:br>
            <a:br>
              <a:rPr lang="de-DE" dirty="0"/>
            </a:b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8627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77253" y="762000"/>
            <a:ext cx="10515600" cy="5551321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2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2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b="1" dirty="0"/>
              <a:t>Grundschule </a:t>
            </a:r>
            <a:r>
              <a:rPr lang="de-DE" sz="1200" b="1" dirty="0" err="1"/>
              <a:t>Kirchditmold</a:t>
            </a:r>
            <a:r>
              <a:rPr lang="de-DE" sz="1200" b="1" dirty="0"/>
              <a:t>                                                                                                          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 err="1"/>
              <a:t>Mergellstraße</a:t>
            </a:r>
            <a:r>
              <a:rPr lang="de-DE" sz="1200" dirty="0"/>
              <a:t> 41, 34130 Kassel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Tel: 0561/67275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Mail: </a:t>
            </a:r>
            <a:r>
              <a:rPr lang="de-DE" sz="1200" dirty="0">
                <a:hlinkClick r:id="rId2"/>
              </a:rPr>
              <a:t>poststelle@kirchditmold.kassel.schulverwaltung.hessen.de</a:t>
            </a:r>
            <a:endParaRPr lang="de-DE" sz="12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Homepage: </a:t>
            </a:r>
            <a:r>
              <a:rPr lang="de-DE" sz="1200" dirty="0">
                <a:hlinkClick r:id="rId3"/>
              </a:rPr>
              <a:t>www.grundschule-kirchditmold.de</a:t>
            </a:r>
            <a:r>
              <a:rPr lang="de-DE" sz="1200" dirty="0"/>
              <a:t>		                   		          </a:t>
            </a:r>
            <a:r>
              <a:rPr lang="de-DE" sz="1200" b="1" dirty="0"/>
              <a:t>Schulelternbeirat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					                    					          Vorsitz: Miriam </a:t>
            </a:r>
            <a:r>
              <a:rPr lang="de-DE" sz="1200" dirty="0" err="1"/>
              <a:t>Haldorn</a:t>
            </a:r>
            <a:endParaRPr lang="de-DE" sz="12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b="1" dirty="0"/>
              <a:t>Schulleitung					                    				          </a:t>
            </a:r>
            <a:r>
              <a:rPr lang="de-DE" sz="1200" dirty="0"/>
              <a:t>Stellvertretung: Birgit Reinert</a:t>
            </a:r>
            <a:r>
              <a:rPr lang="de-DE" sz="1200" b="1" dirty="0"/>
              <a:t>		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Jutta </a:t>
            </a:r>
            <a:r>
              <a:rPr lang="de-DE" sz="1200" dirty="0" err="1"/>
              <a:t>Reitze-Löber</a:t>
            </a:r>
            <a:r>
              <a:rPr lang="de-DE" sz="1200" dirty="0"/>
              <a:t>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b="1" dirty="0"/>
              <a:t>Stellvertretende Schulleitung			                   				Förderverein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Sabrina Sode           				                                                                Vorsitz: Birgit Reinert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                           				                    				           foerderverin@grundschule-kirchditmold.de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b="1" dirty="0"/>
              <a:t>Sekretariat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Kerstin </a:t>
            </a:r>
            <a:r>
              <a:rPr lang="de-DE" sz="1200" dirty="0" err="1"/>
              <a:t>Drubel</a:t>
            </a:r>
            <a:endParaRPr lang="de-DE" sz="12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Bürozeiten von Mo-Fr 7.30 Uhr -13.15 Uhr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sz="12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b="1" dirty="0"/>
              <a:t>Hortleitung   					</a:t>
            </a:r>
            <a:r>
              <a:rPr lang="de-DE" sz="1200" b="1"/>
              <a:t>	Ganztagskoordination       </a:t>
            </a:r>
            <a:endParaRPr lang="de-DE" sz="1200" b="1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Jan Westendorf                                                    Cornelia </a:t>
            </a:r>
            <a:r>
              <a:rPr lang="de-DE" sz="1200" dirty="0" err="1"/>
              <a:t>Cheaib</a:t>
            </a:r>
            <a:endParaRPr lang="de-DE" sz="1200" dirty="0"/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b="1" dirty="0"/>
              <a:t>Stellvertretende Hortleitung</a:t>
            </a:r>
            <a:r>
              <a:rPr lang="de-DE" sz="1200" dirty="0"/>
              <a:t>		           Tel. 0160/5392682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Philipp Reimann		                                 E-Mail: cornelia.cheaib@schubs-ks.de                    		                                                                  Tel: 0561/5218269 			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sz="1200" dirty="0"/>
              <a:t>Mail: </a:t>
            </a:r>
            <a:r>
              <a:rPr lang="de-DE" sz="1200" dirty="0">
                <a:hlinkClick r:id="rId4"/>
              </a:rPr>
              <a:t>info@kinderhort-kirchditmold.de</a:t>
            </a:r>
            <a:r>
              <a:rPr lang="de-DE" sz="1200" dirty="0"/>
              <a:t>                                                                        					 				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477253" y="392668"/>
            <a:ext cx="70464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u="sng" dirty="0"/>
              <a:t>Begrüßung und Vorstellung</a:t>
            </a:r>
          </a:p>
        </p:txBody>
      </p:sp>
    </p:spTree>
    <p:extLst>
      <p:ext uri="{BB962C8B-B14F-4D97-AF65-F5344CB8AC3E}">
        <p14:creationId xmlns:p14="http://schemas.microsoft.com/office/powerpoint/2010/main" val="4019555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>
                <a:solidFill>
                  <a:schemeClr val="tx1"/>
                </a:solidFill>
              </a:rPr>
              <a:t>Tagesordnung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117559"/>
            <a:ext cx="8596668" cy="39238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de-DE" dirty="0"/>
              <a:t>Begrüßung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DE" dirty="0"/>
              <a:t>Informationen der Schulleitung (Allgemeines zur Schule, Einschulungstag,...)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DE" dirty="0"/>
              <a:t>Die neuen Klassenlehrkräfte stellen sich vor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DE" dirty="0"/>
              <a:t>Vorstellung der Ganztagsorganisation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DE" dirty="0"/>
              <a:t>Vorstellung der Arbeit des Schulelternbeirats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DE" dirty="0"/>
              <a:t>Vorstellung des Fördervereins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de-DE" dirty="0"/>
              <a:t>? Zeit für Fragen ?</a:t>
            </a:r>
          </a:p>
        </p:txBody>
      </p:sp>
    </p:spTree>
    <p:extLst>
      <p:ext uri="{BB962C8B-B14F-4D97-AF65-F5344CB8AC3E}">
        <p14:creationId xmlns:p14="http://schemas.microsoft.com/office/powerpoint/2010/main" val="63181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u="sng" dirty="0">
                <a:solidFill>
                  <a:schemeClr val="tx1"/>
                </a:solidFill>
              </a:rPr>
              <a:t>Leitbild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596189"/>
            <a:ext cx="8596668" cy="4445173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de-DE" dirty="0"/>
              <a:t>Unserem Motto „Wir sind füreinander da – freundlich, neugierig, selbstbewusst” folgend, pflegen wir ein Klima des wertschätzenden Umgangs mit den Kindern, allen MitarbeiterInnen und den Eltern der Schulgemeinde.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de-DE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de-DE" dirty="0"/>
              <a:t>gemeinsamer Erziehungsauftrag &amp; Kooperation </a:t>
            </a:r>
            <a:r>
              <a:rPr lang="de-DE" b="1" dirty="0"/>
              <a:t>aller</a:t>
            </a:r>
            <a:r>
              <a:rPr lang="de-DE" dirty="0"/>
              <a:t> an Schule Beteiligten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/>
              <a:t>Team von Lehrkräfte, Sozialpädagoge, Sonderpädagogik (BZF), Externe Ganztagskräfte, 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de-DE" dirty="0"/>
              <a:t>     Hort und Eltern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de-DE" dirty="0"/>
              <a:t>Je nach Anlass: gemeinsame Elterngespräche in unterschiedlichen Zusammensetzungen</a:t>
            </a:r>
          </a:p>
          <a:p>
            <a:pPr marL="457200" lvl="1" indent="0">
              <a:lnSpc>
                <a:spcPct val="150000"/>
              </a:lnSpc>
              <a:spcBef>
                <a:spcPts val="0"/>
              </a:spcBef>
              <a:buNone/>
            </a:pPr>
            <a:br>
              <a:rPr lang="de-DE" dirty="0"/>
            </a:br>
            <a:br>
              <a:rPr lang="de-DE" sz="2200" dirty="0"/>
            </a:br>
            <a:endParaRPr lang="de-DE" sz="22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523887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>
                <a:solidFill>
                  <a:schemeClr val="tx1"/>
                </a:solidFill>
              </a:rPr>
              <a:t>Allgemeines zur Schule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13165" y="1550989"/>
            <a:ext cx="8596668" cy="4681369"/>
          </a:xfrm>
        </p:spPr>
        <p:txBody>
          <a:bodyPr>
            <a:normAutofit/>
          </a:bodyPr>
          <a:lstStyle/>
          <a:p>
            <a:r>
              <a:rPr lang="de-DE" dirty="0"/>
              <a:t>aktuell 302 Schülerinnen und Schüler</a:t>
            </a:r>
          </a:p>
          <a:p>
            <a:r>
              <a:rPr lang="de-DE" dirty="0"/>
              <a:t>13 Klassen</a:t>
            </a:r>
          </a:p>
          <a:p>
            <a:r>
              <a:rPr lang="de-DE" dirty="0"/>
              <a:t>Multiprofessionelle Teams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Lehrkräfte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sonderpädagogische Lehrkräfte (BFZ)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Sozialpädagoge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Paktkraft / Ganztagskoordinatorin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Erzieher/innen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Zusatzkräfte (</a:t>
            </a:r>
            <a:r>
              <a:rPr lang="de-DE" dirty="0" err="1"/>
              <a:t>StadtBildangestellte</a:t>
            </a:r>
            <a:r>
              <a:rPr lang="de-DE" dirty="0"/>
              <a:t>, Praktikanten, Studierende,...)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städt. Angestellte (Sekretariat, Hausmeister, Reinigungsteam,...)  </a:t>
            </a:r>
          </a:p>
        </p:txBody>
      </p:sp>
    </p:spTree>
    <p:extLst>
      <p:ext uri="{BB962C8B-B14F-4D97-AF65-F5344CB8AC3E}">
        <p14:creationId xmlns:p14="http://schemas.microsoft.com/office/powerpoint/2010/main" val="4955495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Einschulung/1. Schulwoche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3" y="1515979"/>
            <a:ext cx="8980013" cy="5101389"/>
          </a:xfrm>
        </p:spPr>
        <p:txBody>
          <a:bodyPr>
            <a:normAutofit lnSpcReduction="10000"/>
          </a:bodyPr>
          <a:lstStyle/>
          <a:p>
            <a:r>
              <a:rPr lang="de-DE" sz="1600" dirty="0"/>
              <a:t>Einschulungstag ist Dienstag, der 27.08.2024</a:t>
            </a:r>
          </a:p>
          <a:p>
            <a:pPr marL="0" indent="0">
              <a:buNone/>
            </a:pPr>
            <a:endParaRPr lang="de-DE" sz="1600" dirty="0"/>
          </a:p>
          <a:p>
            <a:r>
              <a:rPr lang="de-DE" sz="1600" dirty="0"/>
              <a:t>Bekanntgabe des zeitlichen Rahmens/Materialliste in den Sommerferien per Post (von der Klassenlehrkraft)</a:t>
            </a:r>
          </a:p>
          <a:p>
            <a:pPr marL="0" indent="0">
              <a:buNone/>
            </a:pPr>
            <a:endParaRPr lang="de-DE" sz="1600" dirty="0"/>
          </a:p>
          <a:p>
            <a:pPr>
              <a:spcBef>
                <a:spcPts val="0"/>
              </a:spcBef>
            </a:pPr>
            <a:r>
              <a:rPr lang="de-DE" sz="1600" dirty="0"/>
              <a:t>In der 1. Schulwoche (Mi-Fr) Klassenlehrerunterricht von der 1.- 4. Stunde </a:t>
            </a:r>
          </a:p>
          <a:p>
            <a:pPr marL="0" indent="0">
              <a:spcBef>
                <a:spcPts val="0"/>
              </a:spcBef>
              <a:buNone/>
            </a:pPr>
            <a:r>
              <a:rPr lang="de-DE" sz="1600" dirty="0"/>
              <a:t>     (von 7.50-11.30 Uhr)</a:t>
            </a:r>
          </a:p>
          <a:p>
            <a:pPr marL="0" indent="0">
              <a:spcBef>
                <a:spcPts val="0"/>
              </a:spcBef>
              <a:buNone/>
            </a:pPr>
            <a:endParaRPr lang="de-DE" sz="1600" dirty="0"/>
          </a:p>
          <a:p>
            <a:r>
              <a:rPr lang="de-DE" sz="1600" dirty="0"/>
              <a:t>Den Stundenplan erhält ihr Kind in der 1. Schulwoche von der Klassenlehrkraft </a:t>
            </a:r>
          </a:p>
          <a:p>
            <a:endParaRPr lang="de-DE" sz="1600" dirty="0"/>
          </a:p>
          <a:p>
            <a:r>
              <a:rPr lang="de-DE" sz="1600" dirty="0"/>
              <a:t>Im Anschluss an den Unterricht beginnt die Ganztagsbetreuung. Die Kinder der 1. Klassen haben die gesamte Zeit über eine feste Ansprechperson in der Ganztagsbetreuung, die die Kinder begleitet.</a:t>
            </a:r>
          </a:p>
          <a:p>
            <a:endParaRPr lang="de-DE" sz="1600" dirty="0"/>
          </a:p>
          <a:p>
            <a:r>
              <a:rPr lang="de-DE" sz="1600" dirty="0"/>
              <a:t>In der 1. Schulwoche werden die Kinder von der Betreuungskraft in der Klasse abgeholt und bis einschl. 14.30 von dieser betreut und so allmählich in die Struktur der Betreuung eingeführt.</a:t>
            </a:r>
          </a:p>
        </p:txBody>
      </p:sp>
    </p:spTree>
    <p:extLst>
      <p:ext uri="{BB962C8B-B14F-4D97-AF65-F5344CB8AC3E}">
        <p14:creationId xmlns:p14="http://schemas.microsoft.com/office/powerpoint/2010/main" val="586329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400" b="1" dirty="0">
                <a:solidFill>
                  <a:schemeClr val="tx1"/>
                </a:solidFill>
              </a:rPr>
              <a:t>Vorstellung der neuen Klassenlehrkräfte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 Klasse 1a: </a:t>
            </a:r>
          </a:p>
          <a:p>
            <a:pPr marL="0" indent="0">
              <a:buNone/>
            </a:pPr>
            <a:r>
              <a:rPr lang="de-DE" dirty="0"/>
              <a:t>      Frau </a:t>
            </a:r>
            <a:r>
              <a:rPr lang="de-DE" dirty="0" err="1"/>
              <a:t>Pigan</a:t>
            </a:r>
            <a:r>
              <a:rPr lang="de-DE" dirty="0"/>
              <a:t>		Ansprechperson in der Ganztagsbetreuung: Herr </a:t>
            </a:r>
            <a:r>
              <a:rPr lang="de-DE" dirty="0" err="1"/>
              <a:t>Waurich</a:t>
            </a:r>
            <a:endParaRPr lang="de-DE" dirty="0"/>
          </a:p>
          <a:p>
            <a:r>
              <a:rPr lang="de-DE" dirty="0"/>
              <a:t> Klasse 1b: </a:t>
            </a:r>
          </a:p>
          <a:p>
            <a:pPr marL="0" indent="0">
              <a:buNone/>
            </a:pPr>
            <a:r>
              <a:rPr lang="de-DE" dirty="0"/>
              <a:t>      Herr </a:t>
            </a:r>
            <a:r>
              <a:rPr lang="de-DE" dirty="0" err="1"/>
              <a:t>Marschang</a:t>
            </a:r>
            <a:r>
              <a:rPr lang="de-DE" dirty="0"/>
              <a:t>	Ansprechperson in der Ganztagsbetreuung: Frau Cheaib</a:t>
            </a:r>
          </a:p>
          <a:p>
            <a:r>
              <a:rPr lang="de-DE" dirty="0"/>
              <a:t> Klasse 1c: </a:t>
            </a:r>
          </a:p>
          <a:p>
            <a:pPr marL="0" indent="0">
              <a:buNone/>
            </a:pPr>
            <a:r>
              <a:rPr lang="de-DE" dirty="0"/>
              <a:t>      Frau </a:t>
            </a:r>
            <a:r>
              <a:rPr lang="de-DE" dirty="0" err="1"/>
              <a:t>Gamisch</a:t>
            </a:r>
            <a:r>
              <a:rPr lang="de-DE" dirty="0"/>
              <a:t>		Ansprechperson in der Ganztagsbetreuung: Frau Mende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69328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>
                <a:solidFill>
                  <a:schemeClr val="tx1"/>
                </a:solidFill>
              </a:rPr>
              <a:t>Hausaufgabenzeit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1613742"/>
            <a:ext cx="8596668" cy="4724305"/>
          </a:xfrm>
        </p:spPr>
        <p:txBody>
          <a:bodyPr>
            <a:normAutofit fontScale="85000" lnSpcReduction="20000"/>
          </a:bodyPr>
          <a:lstStyle/>
          <a:p>
            <a:r>
              <a:rPr lang="de-DE" b="1" dirty="0">
                <a:solidFill>
                  <a:schemeClr val="tx1"/>
                </a:solidFill>
              </a:rPr>
              <a:t>1. und 2. Schuljahr maximal 30 Minuten</a:t>
            </a:r>
          </a:p>
          <a:p>
            <a:r>
              <a:rPr lang="de-DE" b="1" dirty="0">
                <a:solidFill>
                  <a:schemeClr val="tx1"/>
                </a:solidFill>
              </a:rPr>
              <a:t>3. und 4. Schuljahr maximal 45 Minuten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sz="1900" dirty="0">
                <a:solidFill>
                  <a:schemeClr val="tx1"/>
                </a:solidFill>
              </a:rPr>
              <a:t>Hausaufgaben stehen immer an der Tafel.</a:t>
            </a:r>
          </a:p>
          <a:p>
            <a:r>
              <a:rPr lang="de-DE" sz="1900" dirty="0">
                <a:solidFill>
                  <a:schemeClr val="tx1"/>
                </a:solidFill>
              </a:rPr>
              <a:t>Kinder führen ein Hausaufgabenheft.</a:t>
            </a:r>
          </a:p>
          <a:p>
            <a:r>
              <a:rPr lang="de-DE" sz="1900" dirty="0">
                <a:solidFill>
                  <a:schemeClr val="tx1"/>
                </a:solidFill>
              </a:rPr>
              <a:t>Bei Problemen mit den HA immer direkt an die Klassenlehrkräfte wenden.</a:t>
            </a:r>
          </a:p>
          <a:p>
            <a:r>
              <a:rPr lang="de-DE" sz="1900" dirty="0">
                <a:solidFill>
                  <a:schemeClr val="tx1"/>
                </a:solidFill>
              </a:rPr>
              <a:t>Kinder, die für die Ganztagsbetreuung angemeldet sind, erledigen ihre HA in der Regel dort.</a:t>
            </a:r>
          </a:p>
          <a:p>
            <a:r>
              <a:rPr lang="de-DE" sz="1900" dirty="0">
                <a:solidFill>
                  <a:schemeClr val="tx1"/>
                </a:solidFill>
              </a:rPr>
              <a:t>Vollständigkeit und Richtigkeit bitte zuhause </a:t>
            </a:r>
            <a:r>
              <a:rPr lang="de-DE" sz="1900" b="1" dirty="0">
                <a:solidFill>
                  <a:schemeClr val="tx1"/>
                </a:solidFill>
              </a:rPr>
              <a:t>immer</a:t>
            </a:r>
            <a:r>
              <a:rPr lang="de-DE" sz="1900" dirty="0">
                <a:solidFill>
                  <a:schemeClr val="tx1"/>
                </a:solidFill>
              </a:rPr>
              <a:t> überprüfen! </a:t>
            </a:r>
          </a:p>
          <a:p>
            <a:r>
              <a:rPr lang="de-DE" sz="1900" dirty="0">
                <a:solidFill>
                  <a:schemeClr val="tx1"/>
                </a:solidFill>
              </a:rPr>
              <a:t>Insbesondere im 1. Schuljahr ist es wichtig, einen Überblick über die Hausaufgaben ihrer Kinder zu haben.</a:t>
            </a:r>
          </a:p>
          <a:p>
            <a:r>
              <a:rPr lang="de-DE" sz="1900" dirty="0">
                <a:solidFill>
                  <a:schemeClr val="tx1"/>
                </a:solidFill>
              </a:rPr>
              <a:t>Am Freitag gibt es keine Hausaufgabenbetreuung.</a:t>
            </a:r>
            <a:br>
              <a:rPr lang="de-DE" sz="1700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br>
              <a:rPr lang="de-DE" dirty="0">
                <a:solidFill>
                  <a:schemeClr val="tx1"/>
                </a:solidFill>
              </a:rPr>
            </a:b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526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b="1" dirty="0">
                <a:solidFill>
                  <a:schemeClr val="tx1"/>
                </a:solidFill>
              </a:rPr>
              <a:t>Ganztagsbetreuung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Ganztagsschule im Pakt für den Ganztag</a:t>
            </a:r>
          </a:p>
          <a:p>
            <a:pPr marL="0" indent="0">
              <a:buNone/>
            </a:pPr>
            <a:r>
              <a:rPr lang="de-DE" dirty="0"/>
              <a:t>             inkl. Mittagessen &amp; Hausaufgabenzeit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bis 14.30 Uhr sind alle Kinder (Schule &amp; Hort) in einem </a:t>
            </a:r>
          </a:p>
          <a:p>
            <a:pPr marL="0" indent="0">
              <a:buNone/>
            </a:pPr>
            <a:r>
              <a:rPr lang="de-DE" dirty="0"/>
              <a:t>     gemeinsamen Mittagsband</a:t>
            </a:r>
          </a:p>
          <a:p>
            <a:pPr marL="0" indent="0">
              <a:buNone/>
            </a:pPr>
            <a:endParaRPr lang="de-DE" dirty="0"/>
          </a:p>
          <a:p>
            <a:r>
              <a:rPr lang="de-DE" dirty="0"/>
              <a:t>im Anschluss pädagogische Betreuung im Hort bis 17.00 Uhr möglich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3349410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te">
  <a:themeElements>
    <a:clrScheme name="Facette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1133</Words>
  <Application>Microsoft Office PowerPoint</Application>
  <PresentationFormat>Breitbild</PresentationFormat>
  <Paragraphs>193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2" baseType="lpstr">
      <vt:lpstr>Arial</vt:lpstr>
      <vt:lpstr>Trebuchet MS</vt:lpstr>
      <vt:lpstr>Wingdings</vt:lpstr>
      <vt:lpstr>Wingdings 3</vt:lpstr>
      <vt:lpstr>Facette</vt:lpstr>
      <vt:lpstr>          Informationselternabend zur Einschulung 2024/25</vt:lpstr>
      <vt:lpstr>PowerPoint-Präsentation</vt:lpstr>
      <vt:lpstr>Tagesordnung</vt:lpstr>
      <vt:lpstr>Leitbild</vt:lpstr>
      <vt:lpstr>Allgemeines zur Schule</vt:lpstr>
      <vt:lpstr>Einschulung/1. Schulwoche</vt:lpstr>
      <vt:lpstr>Vorstellung der neuen Klassenlehrkräfte</vt:lpstr>
      <vt:lpstr>Hausaufgabenzeit</vt:lpstr>
      <vt:lpstr>Ganztagsbetreuung</vt:lpstr>
      <vt:lpstr>Ganztagsbetreuung</vt:lpstr>
      <vt:lpstr>Anmeldevorgang Ganztagsbetreuung </vt:lpstr>
      <vt:lpstr>Anmeldevorgang Ganztagsbetreuung</vt:lpstr>
      <vt:lpstr>Anmeldevorgang Ganztagsbetreuung</vt:lpstr>
      <vt:lpstr>Ganztagsbetreuung</vt:lpstr>
      <vt:lpstr>PowerPoint-Präsentation</vt:lpstr>
      <vt:lpstr>Vorstellung der Arbeit des Schulelternbeirats  Vorsitz: Miriam Haldorn                     Stellvertretung: Birgit Reinert   </vt:lpstr>
      <vt:lpstr>Vorstellung des Fördervereins  Vorsitz: Birgit Reinert                                                foerderverein@grundschule-kirchditmold.de  </vt:lpstr>
    </vt:vector>
  </TitlesOfParts>
  <Company>Stadt Kassel - Magistrat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Elternabend für die Eltern der neuen Erstklässler*innen</dc:title>
  <dc:creator>Sode, Sabrina</dc:creator>
  <cp:lastModifiedBy>Cornelia Cheaib</cp:lastModifiedBy>
  <cp:revision>77</cp:revision>
  <cp:lastPrinted>2022-07-02T12:55:02Z</cp:lastPrinted>
  <dcterms:created xsi:type="dcterms:W3CDTF">2022-07-01T08:34:26Z</dcterms:created>
  <dcterms:modified xsi:type="dcterms:W3CDTF">2024-05-29T08:04:56Z</dcterms:modified>
</cp:coreProperties>
</file>